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retendard Black"/>
      <p:bold r:id="rId50"/>
    </p:embeddedFont>
    <p:embeddedFont>
      <p:font typeface="Pretendard Regular"/>
      <p:regular r:id="rId51"/>
    </p:embeddedFont>
    <p:embeddedFont>
      <p:font typeface="Pretendard ExtraBold"/>
      <p:bold r:id="rId52"/>
    </p:embeddedFont>
    <p:embeddedFont>
      <p:font typeface="Pretendard Bold"/>
      <p:bold r:id="rId53"/>
    </p:embeddedFont>
    <p:embeddedFont>
      <p:font typeface="Pretendard Light"/>
      <p:regular r:id="rId54"/>
    </p:embeddedFont>
    <p:embeddedFont>
      <p:font typeface="Pretendard Medium"/>
      <p:bold r:id="rId55"/>
    </p:embeddedFont>
    <p:embeddedFont>
      <p:font typeface="Pretendard SemiBold"/>
      <p:bold r:id="rId56"/>
    </p:embeddedFont>
    <p:embeddedFont>
      <p:font typeface="Pretendard Thin"/>
      <p:regular r:id="rId57"/>
    </p:embeddedFont>
    <p:embeddedFont>
      <p:font typeface="Pretendard ExtraLight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1.fntdata" Type="http://schemas.openxmlformats.org/officeDocument/2006/relationships/font"/><Relationship Id="rId51" Target="fonts/font2.fntdata" Type="http://schemas.openxmlformats.org/officeDocument/2006/relationships/font"/><Relationship Id="rId52" Target="fonts/font3.fntdata" Type="http://schemas.openxmlformats.org/officeDocument/2006/relationships/font"/><Relationship Id="rId53" Target="fonts/font4.fntdata" Type="http://schemas.openxmlformats.org/officeDocument/2006/relationships/font"/><Relationship Id="rId54" Target="fonts/font5.fntdata" Type="http://schemas.openxmlformats.org/officeDocument/2006/relationships/font"/><Relationship Id="rId55" Target="fonts/font6.fntdata" Type="http://schemas.openxmlformats.org/officeDocument/2006/relationships/font"/><Relationship Id="rId56" Target="fonts/font7.fntdata" Type="http://schemas.openxmlformats.org/officeDocument/2006/relationships/font"/><Relationship Id="rId57" Target="fonts/font8.fntdata" Type="http://schemas.openxmlformats.org/officeDocument/2006/relationships/font"/><Relationship Id="rId58" Target="fonts/font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54.png" Type="http://schemas.openxmlformats.org/officeDocument/2006/relationships/image"/><Relationship Id="rId4" Target="../media/image25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23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60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23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23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80.png" Type="http://schemas.openxmlformats.org/officeDocument/2006/relationships/image"/><Relationship Id="rId4" Target="../media/image25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14733_video_ab351836.f56cd8.mp4" Type="http://schemas.microsoft.com/office/2007/relationships/media"/><Relationship Id="rId7" Target="../media/14733_video_ab351836.f56cd8.mp4" Type="http://schemas.openxmlformats.org/officeDocument/2006/relationships/video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8.png" Type="http://schemas.openxmlformats.org/officeDocument/2006/relationships/image"/><Relationship Id="rId6" Target="../media/image94.png" Type="http://schemas.openxmlformats.org/officeDocument/2006/relationships/image"/><Relationship Id="rId7" Target="../media/14733_video_285c0584.4a743a.mp4" Type="http://schemas.microsoft.com/office/2007/relationships/media"/><Relationship Id="rId8" Target="../media/14733_video_285c0584.4a743a.mp4" Type="http://schemas.openxmlformats.org/officeDocument/2006/relationships/video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8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8.png" Type="http://schemas.openxmlformats.org/officeDocument/2006/relationships/image"/><Relationship Id="rId5" Target="../media/image24.png" Type="http://schemas.openxmlformats.org/officeDocument/2006/relationships/image"/><Relationship Id="rId6" Target="../media/image26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8.png" Type="http://schemas.openxmlformats.org/officeDocument/2006/relationships/image"/><Relationship Id="rId5" Target="../media/image9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24700" y="2692400"/>
            <a:ext cx="4635500" cy="43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0" y="2692400"/>
            <a:ext cx="4521200" cy="436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903700" y="2692400"/>
            <a:ext cx="4635500" cy="436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82800" y="3086100"/>
            <a:ext cx="4826000" cy="254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DDam</a:t>
            </a:r>
          </a:p>
          <a:p>
            <a:pPr algn="l" lvl="0">
              <a:lnSpc>
                <a:spcPct val="91300"/>
              </a:lnSpc>
            </a:pP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Dam </a:t>
            </a: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2800" y="2641600"/>
            <a:ext cx="458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땀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흘리는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사람들을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위한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헬스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2800" y="5638800"/>
            <a:ext cx="4813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200" b="false" i="false" u="none" strike="noStrike" spc="-100">
                <a:solidFill>
                  <a:srgbClr val="6B63E0"/>
                </a:solidFill>
                <a:latin typeface="Pretendard ExtraBold"/>
              </a:rPr>
              <a:t>: </a:t>
            </a:r>
            <a:r>
              <a:rPr lang="ko-KR" sz="7200" b="false" i="false" u="none" strike="noStrike" spc="-100">
                <a:solidFill>
                  <a:srgbClr val="6B63E0"/>
                </a:solidFill>
                <a:ea typeface="Pretendard ExtraBold"/>
              </a:rPr>
              <a:t>땀을</a:t>
            </a:r>
            <a:r>
              <a:rPr lang="en-US" sz="7200" b="false" i="false" u="none" strike="noStrike" spc="-100">
                <a:solidFill>
                  <a:srgbClr val="6B63E0"/>
                </a:solidFill>
                <a:latin typeface="Pretendard ExtraBold"/>
              </a:rPr>
              <a:t> </a:t>
            </a:r>
            <a:r>
              <a:rPr lang="ko-KR" sz="7200" b="false" i="false" u="none" strike="noStrike" spc="-100">
                <a:solidFill>
                  <a:srgbClr val="6B63E0"/>
                </a:solidFill>
                <a:ea typeface="Pretendard ExtraBold"/>
              </a:rPr>
              <a:t>담다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19900" y="381000"/>
            <a:ext cx="9842500" cy="951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2730500"/>
            <a:ext cx="3822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3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)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유즈케이스</a:t>
            </a:r>
          </a:p>
          <a:p>
            <a:pPr algn="l" lvl="0">
              <a:lnSpc>
                <a:spcPct val="107899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   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다이어그램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794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0" y="-190500"/>
            <a:ext cx="13208000" cy="10452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4)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90551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게시글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55500" y="5613400"/>
            <a:ext cx="3162300" cy="461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54600" y="2057400"/>
            <a:ext cx="71120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4)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다이어그램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000" y="90551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그룹메이트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-25400"/>
            <a:ext cx="75692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81700" y="342900"/>
            <a:ext cx="9728200" cy="961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30400" y="3124200"/>
            <a:ext cx="2895600" cy="617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4)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다이어그램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000" y="90551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루틴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ea typeface="Pretendard SemiBold"/>
              </a:rPr>
              <a:t>클래스</a:t>
            </a:r>
            <a:r>
              <a:rPr lang="en-US" sz="3400" b="false" i="false" u="none" strike="noStrike">
                <a:solidFill>
                  <a:srgbClr val="FFFFFF"/>
                </a:solidFill>
                <a:highlight>
                  <a:srgbClr val="3A4CA8"/>
                </a:highlight>
                <a:latin typeface="Pretendard SemiBold"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0" y="1866900"/>
            <a:ext cx="3644900" cy="2336800"/>
          </a:xfrm>
          <a:prstGeom prst="rect">
            <a:avLst/>
          </a:prstGeom>
          <a:effectLst>
            <a:outerShdw dir="3600000" dist="53864" blurRad="47475">
              <a:srgbClr val="C2C2C2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0" y="4343400"/>
            <a:ext cx="3644900" cy="1968500"/>
          </a:xfrm>
          <a:prstGeom prst="rect">
            <a:avLst/>
          </a:prstGeom>
          <a:effectLst>
            <a:outerShdw dir="3600000" dist="45495" blurRad="33869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화면설계서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0" y="6477000"/>
            <a:ext cx="3644900" cy="2273300"/>
          </a:xfrm>
          <a:prstGeom prst="rect">
            <a:avLst/>
          </a:prstGeom>
          <a:effectLst>
            <a:outerShdw dir="3600000" dist="52433" blurRad="44986">
              <a:srgbClr val="C2C2C2">
                <a:alpha val="3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1866900"/>
            <a:ext cx="5105400" cy="6883400"/>
          </a:xfrm>
          <a:prstGeom prst="rect">
            <a:avLst/>
          </a:prstGeom>
          <a:effectLst>
            <a:outerShdw dir="3600000" dist="117685" blurRad="226631">
              <a:srgbClr val="C2C2C2">
                <a:alpha val="3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51500" y="2565400"/>
            <a:ext cx="2781300" cy="5626100"/>
          </a:xfrm>
          <a:prstGeom prst="rect">
            <a:avLst/>
          </a:prstGeom>
          <a:effectLst>
            <a:outerShdw dir="5400000" dist="42796" blurRad="28899">
              <a:srgbClr val="000000">
                <a:alpha val="22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635000" y="2755900"/>
            <a:ext cx="41910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HTML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화면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단위별로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설계하여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개발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작업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막힘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없이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SemiBold"/>
              </a:rPr>
              <a:t>진행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0" y="4953000"/>
            <a:ext cx="12458700" cy="635000"/>
          </a:xfrm>
          <a:prstGeom prst="rect">
            <a:avLst/>
          </a:prstGeom>
          <a:effectLst>
            <a:outerShdw dir="3600000" dist="24578" blurRad="15759">
              <a:srgbClr val="9E9E9E">
                <a:alpha val="54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헤더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695700"/>
            <a:ext cx="4076700" cy="563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true" i="false" u="none" strike="noStrike">
                <a:solidFill>
                  <a:srgbClr val="EEEEEE"/>
                </a:solidFill>
                <a:latin typeface="Pretendard Thin"/>
              </a:rPr>
              <a:t>[</a:t>
            </a:r>
            <a:r>
              <a:rPr lang="ko-KR" sz="2000" b="true" i="false" u="none" strike="noStrike">
                <a:solidFill>
                  <a:srgbClr val="EEEEEE"/>
                </a:solidFill>
                <a:ea typeface="Pretendard Thin"/>
              </a:rPr>
              <a:t>좌측</a:t>
            </a:r>
            <a:r>
              <a:rPr lang="en-US" sz="2000" b="true" i="false" u="none" strike="noStrike">
                <a:solidFill>
                  <a:srgbClr val="EEEEEE"/>
                </a:solidFill>
                <a:latin typeface="Pretendard Thin"/>
              </a:rPr>
              <a:t>]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로고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홈페이지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게시판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게시판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모집글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다이어리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다이어리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true" i="false" u="none" strike="noStrike">
                <a:solidFill>
                  <a:srgbClr val="EEEEEE"/>
                </a:solidFill>
                <a:latin typeface="Pretendard Thin"/>
              </a:rPr>
              <a:t>[</a:t>
            </a:r>
            <a:r>
              <a:rPr lang="ko-KR" sz="2000" b="true" i="false" u="none" strike="noStrike">
                <a:solidFill>
                  <a:srgbClr val="EEEEEE"/>
                </a:solidFill>
                <a:ea typeface="Pretendard Thin"/>
              </a:rPr>
              <a:t>우측</a:t>
            </a:r>
            <a:r>
              <a:rPr lang="en-US" sz="2000" b="true" i="false" u="none" strike="noStrike">
                <a:solidFill>
                  <a:srgbClr val="EEEEEE"/>
                </a:solidFill>
                <a:latin typeface="Pretendard Thin"/>
              </a:rPr>
              <a:t>]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아이콘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알림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아이콘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알림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드롭박스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보여짐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이미지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클릭시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관련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드롭박스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보여짐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64200" y="177800"/>
            <a:ext cx="11988800" cy="5994400"/>
          </a:xfrm>
          <a:prstGeom prst="rect">
            <a:avLst/>
          </a:prstGeom>
          <a:effectLst>
            <a:outerShdw dir="3600000" dist="138370" blurRad="313299">
              <a:srgbClr val="C2C2C2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6400800"/>
            <a:ext cx="11988800" cy="5994400"/>
          </a:xfrm>
          <a:prstGeom prst="rect">
            <a:avLst/>
          </a:prstGeom>
          <a:effectLst>
            <a:outerShdw dir="3600000" dist="138370" blurRad="313299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733800"/>
            <a:ext cx="39751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이메일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닉네임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비밀번호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유효성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검사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(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조건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체크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중복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체크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000" y="2692400"/>
            <a:ext cx="3822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500" b="false" i="false" u="none" strike="noStrike">
                <a:solidFill>
                  <a:srgbClr val="F9FAFB"/>
                </a:solidFill>
                <a:ea typeface="Pretendard SemiBold"/>
              </a:rPr>
              <a:t>회원가입</a:t>
            </a:r>
            <a:r>
              <a:rPr lang="en-US" sz="3500" b="false" i="false" u="none" strike="noStrike">
                <a:solidFill>
                  <a:srgbClr val="F9FAFB"/>
                </a:solidFill>
                <a:latin typeface="Pretendard SemiBold"/>
              </a:rPr>
              <a:t>/</a:t>
            </a:r>
            <a:r>
              <a:rPr lang="ko-KR" sz="3500" b="false" i="false" u="none" strike="noStrike">
                <a:solidFill>
                  <a:srgbClr val="F9FAFB"/>
                </a:solidFill>
                <a:ea typeface="Pretendard SemiBold"/>
              </a:rPr>
              <a:t>로그인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70100"/>
            <a:ext cx="12293600" cy="6146800"/>
          </a:xfrm>
          <a:prstGeom prst="rect">
            <a:avLst/>
          </a:prstGeom>
          <a:effectLst>
            <a:outerShdw dir="3600000" dist="141859" blurRad="329299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3721100"/>
            <a:ext cx="36068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카테고리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필터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검색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정렬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페이지네이션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게시판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19000" cy="6159500"/>
          </a:xfrm>
          <a:prstGeom prst="rect">
            <a:avLst/>
          </a:prstGeom>
          <a:effectLst>
            <a:outerShdw dir="3600000" dist="142147" blurRad="330639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3810000"/>
            <a:ext cx="20701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카테고리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파일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업로드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게시판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글쓰기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99100" y="254000"/>
            <a:ext cx="12344400" cy="9677400"/>
          </a:xfrm>
          <a:prstGeom prst="rect">
            <a:avLst/>
          </a:prstGeom>
          <a:effectLst>
            <a:outerShdw dir="3600000" dist="223297" blurRad="815911">
              <a:srgbClr val="C2C2C2">
                <a:alpha val="3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5232400"/>
            <a:ext cx="12344400" cy="469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254000"/>
            <a:ext cx="12344400" cy="5575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000" y="3619500"/>
            <a:ext cx="3606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게시글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댓글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좋아요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게시판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글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2451100"/>
            <a:ext cx="18542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89300" y="3009900"/>
            <a:ext cx="5168900" cy="6184900"/>
          </a:xfrm>
          <a:prstGeom prst="rect">
            <a:avLst/>
          </a:prstGeom>
          <a:effectLst>
            <a:outerShdw dir="2700000" dist="119197" blurRad="166066">
              <a:srgbClr val="595959">
                <a:alpha val="1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683000" y="6819900"/>
            <a:ext cx="4368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338E3"/>
                </a:solidFill>
                <a:ea typeface="Pretendard ExtraBold"/>
              </a:rPr>
              <a:t>이동욱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55200" y="3009900"/>
            <a:ext cx="5143500" cy="6184900"/>
          </a:xfrm>
          <a:prstGeom prst="rect">
            <a:avLst/>
          </a:prstGeom>
          <a:effectLst>
            <a:outerShdw dir="2700000" dist="118842" blurRad="165078">
              <a:srgbClr val="595959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4254500"/>
            <a:ext cx="23368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22800" y="4254500"/>
            <a:ext cx="2489200" cy="237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89600" y="7556500"/>
            <a:ext cx="3556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42800" y="7556500"/>
            <a:ext cx="3556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48900" y="6819900"/>
            <a:ext cx="4368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338E3"/>
                </a:solidFill>
                <a:ea typeface="Pretendard ExtraBold"/>
              </a:rPr>
              <a:t>오은지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9200" y="3517900"/>
            <a:ext cx="16764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팀장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95100" y="3517900"/>
            <a:ext cx="16764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팀원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6500" y="7823200"/>
            <a:ext cx="17145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BackEnd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총괄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4300" y="7823200"/>
            <a:ext cx="1778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FrontEnd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총괄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8400" y="8331200"/>
            <a:ext cx="1778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FrontEnd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9700" y="8331200"/>
            <a:ext cx="17145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BackEnd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5500" y="1638300"/>
            <a:ext cx="2895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ko-KR" sz="4400" b="false" i="false" u="none" strike="noStrike" spc="-100">
                <a:solidFill>
                  <a:srgbClr val="111827"/>
                </a:solidFill>
                <a:ea typeface="Pretendard Black"/>
              </a:rPr>
              <a:t>팀원소개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44400" cy="6172200"/>
          </a:xfrm>
          <a:prstGeom prst="rect">
            <a:avLst/>
          </a:prstGeom>
          <a:effectLst>
            <a:outerShdw dir="3600000" dist="142402" blurRad="331827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3822700"/>
            <a:ext cx="3606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게시글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파일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업로드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삭제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게시판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글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수정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78500" y="241300"/>
            <a:ext cx="11785600" cy="9753600"/>
          </a:xfrm>
          <a:prstGeom prst="rect">
            <a:avLst/>
          </a:prstGeom>
          <a:effectLst>
            <a:outerShdw dir="3600000" dist="225173" blurRad="829677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759200"/>
            <a:ext cx="36068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정렬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검색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페이지네이션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상세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99100" y="2057400"/>
            <a:ext cx="12344400" cy="6172200"/>
          </a:xfrm>
          <a:prstGeom prst="rect">
            <a:avLst/>
          </a:prstGeom>
          <a:effectLst>
            <a:outerShdw dir="3600000" dist="142415" blurRad="331888">
              <a:srgbClr val="C2C2C2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2692400"/>
            <a:ext cx="43815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모달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759200"/>
            <a:ext cx="36068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정렬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검색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페이지네이션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상세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24500" y="2070100"/>
            <a:ext cx="12293600" cy="6146800"/>
          </a:xfrm>
          <a:prstGeom prst="rect">
            <a:avLst/>
          </a:prstGeom>
          <a:effectLst>
            <a:outerShdw dir="3600000" dist="141910" blurRad="329536">
              <a:srgbClr val="C2C2C2">
                <a:alpha val="3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657600"/>
            <a:ext cx="3606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생성글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파일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업로드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99100" y="2057400"/>
            <a:ext cx="12344400" cy="6172200"/>
          </a:xfrm>
          <a:prstGeom prst="rect">
            <a:avLst/>
          </a:prstGeom>
          <a:effectLst>
            <a:outerShdw dir="3600000" dist="142387" blurRad="331755">
              <a:srgbClr val="C2C2C2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3695700"/>
            <a:ext cx="39624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(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생성한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또는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참가한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메인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기능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94500" y="139700"/>
            <a:ext cx="9728200" cy="4864100"/>
          </a:xfrm>
          <a:prstGeom prst="rect">
            <a:avLst/>
          </a:prstGeom>
          <a:effectLst>
            <a:outerShdw dir="3600000" dist="112237" blurRad="206134">
              <a:srgbClr val="C2C2C2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94500" y="5245100"/>
            <a:ext cx="9728200" cy="4864100"/>
          </a:xfrm>
          <a:prstGeom prst="rect">
            <a:avLst/>
          </a:prstGeom>
          <a:effectLst>
            <a:outerShdw dir="3600000" dist="112237" blurRad="206134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692400"/>
            <a:ext cx="4279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000" y="3708400"/>
            <a:ext cx="3784600" cy="563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상세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b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</a:b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  (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생성한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그룹이면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관리자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역할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멤버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Medium"/>
              </a:rPr>
              <a:t>ver.1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Light"/>
              </a:rPr>
              <a:t> 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en-US" sz="2000" b="false" i="false" u="none" strike="noStrike">
                <a:solidFill>
                  <a:srgbClr val="CCD2F0"/>
                </a:solidFill>
                <a:latin typeface="Pretendard Thin"/>
              </a:rPr>
              <a:t>|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 </a:t>
            </a:r>
            <a:r>
              <a:rPr lang="ko-KR" sz="2000" b="false" i="false" u="none" strike="noStrike">
                <a:solidFill>
                  <a:srgbClr val="F6F6F6"/>
                </a:solidFill>
                <a:ea typeface="Pretendard Regular"/>
              </a:rPr>
              <a:t>내가</a:t>
            </a:r>
            <a:r>
              <a:rPr lang="en-US" sz="2000" b="false" i="false" u="none" strike="noStrike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6F6F6"/>
                </a:solidFill>
                <a:ea typeface="Pretendard Regular"/>
              </a:rPr>
              <a:t>생성한</a:t>
            </a:r>
            <a:r>
              <a:rPr lang="en-US" sz="2000" b="false" i="false" u="none" strike="noStrike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6F6F6"/>
                </a:solidFill>
                <a:ea typeface="Pretendard Regular"/>
              </a:rPr>
              <a:t>그룹</a:t>
            </a:r>
            <a:r>
              <a:rPr lang="en-US" sz="2000" b="false" i="false" u="none" strike="noStrike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6F6F6"/>
                </a:solidFill>
                <a:ea typeface="Pretendard Regular"/>
              </a:rPr>
              <a:t>메이트</a:t>
            </a:r>
            <a:r>
              <a:rPr lang="en-US" sz="2000" b="false" i="false" u="none" strike="noStrike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6F6F6"/>
                </a:solidFill>
                <a:ea typeface="Pretendard Regular"/>
              </a:rPr>
              <a:t>상세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공지글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ADMIN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Medium"/>
              </a:rPr>
              <a:t>ver.2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 </a:t>
            </a:r>
            <a:r>
              <a:rPr lang="en-US" sz="2000" b="false" i="false" u="none" strike="noStrike">
                <a:solidFill>
                  <a:srgbClr val="CCD2F0"/>
                </a:solidFill>
                <a:latin typeface="Pretendard Thin"/>
              </a:rPr>
              <a:t>|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Regular"/>
              </a:rPr>
              <a:t>참여한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Regular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Regular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Regular"/>
              </a:rPr>
              <a:t>상세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댓글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탈퇴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3937000"/>
            <a:ext cx="3810000" cy="596900"/>
          </a:xfrm>
          <a:prstGeom prst="rect">
            <a:avLst/>
          </a:prstGeom>
          <a:effectLst>
            <a:outerShdw dir="2700000" dist="13655" blurRad="6974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905500" y="4114800"/>
            <a:ext cx="546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6A54FF"/>
                </a:solidFill>
                <a:latin typeface="Pretendard Bold"/>
              </a:rPr>
              <a:t>Ver.1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6200" y="4114800"/>
            <a:ext cx="3175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내가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생성한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그룹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메이트의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상세페이지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3081000" y="6337300"/>
            <a:ext cx="2667000" cy="138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25600" y="266700"/>
            <a:ext cx="1193800" cy="1104900"/>
          </a:xfrm>
          <a:prstGeom prst="rect">
            <a:avLst/>
          </a:prstGeom>
          <a:effectLst>
            <a:outerShdw dir="2700000" dist="84825" blurRad="15138">
              <a:srgbClr val="9E9E9E">
                <a:alpha val="4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360000">
            <a:off x="13309600" y="190500"/>
            <a:ext cx="2184400" cy="113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39900" y="6667500"/>
            <a:ext cx="1219200" cy="762000"/>
          </a:xfrm>
          <a:prstGeom prst="rect">
            <a:avLst/>
          </a:prstGeom>
          <a:effectLst>
            <a:outerShdw dir="2700000" dist="58427" blurRad="7182">
              <a:srgbClr val="9E9E9E">
                <a:alpha val="4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3068300" y="2514600"/>
            <a:ext cx="26670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0" y="2921000"/>
            <a:ext cx="1371600" cy="609600"/>
          </a:xfrm>
          <a:prstGeom prst="rect">
            <a:avLst/>
          </a:prstGeom>
          <a:effectLst>
            <a:outerShdw dir="2700000" dist="47106" blurRad="4668">
              <a:srgbClr val="9E9E9E">
                <a:alpha val="40000"/>
              </a:srgbClr>
            </a:outerShdw>
          </a:effectLst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9080500"/>
            <a:ext cx="3810000" cy="596900"/>
          </a:xfrm>
          <a:prstGeom prst="rect">
            <a:avLst/>
          </a:prstGeom>
          <a:effectLst>
            <a:outerShdw dir="2700000" dist="13655" blurRad="6974">
              <a:srgbClr val="000000">
                <a:alpha val="2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5905500" y="9258300"/>
            <a:ext cx="546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6A54FF"/>
                </a:solidFill>
                <a:latin typeface="Pretendard Bold"/>
              </a:rPr>
              <a:t>Ver.2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26200" y="9258300"/>
            <a:ext cx="3175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참가한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그룹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메이트의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상세페이지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000" y="2692400"/>
            <a:ext cx="4279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000" y="3708400"/>
            <a:ext cx="3784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상세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</a:t>
            </a:r>
            <a:b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</a:b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  (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생성한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그룹이면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'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관리자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역할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멤버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44400" cy="6172200"/>
          </a:xfrm>
          <a:prstGeom prst="rect">
            <a:avLst/>
          </a:prstGeom>
          <a:effectLst>
            <a:outerShdw dir="3600000" dist="142415" blurRad="331888">
              <a:srgbClr val="C2C2C2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900" y="4089400"/>
            <a:ext cx="37846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관리자만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공지글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이미지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파일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업로드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메인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38800" y="2133600"/>
            <a:ext cx="12052300" cy="6019800"/>
          </a:xfrm>
          <a:prstGeom prst="rect">
            <a:avLst/>
          </a:prstGeom>
          <a:effectLst>
            <a:outerShdw dir="3600000" dist="139019" blurRad="316245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489200"/>
            <a:ext cx="42799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  <a:b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</a:b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공지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작성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900" y="4089400"/>
            <a:ext cx="3784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관리자만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공지글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관리자는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댓글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그룹원은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댓글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메인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38800" y="1524000"/>
            <a:ext cx="12052300" cy="7251700"/>
          </a:xfrm>
          <a:prstGeom prst="rect">
            <a:avLst/>
          </a:prstGeom>
          <a:effectLst>
            <a:outerShdw dir="3600000" dist="167344" blurRad="458244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2489200"/>
            <a:ext cx="42799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그룹메이트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  <a:b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</a:b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공지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상세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99100" y="2057400"/>
            <a:ext cx="12344400" cy="6172200"/>
          </a:xfrm>
          <a:prstGeom prst="rect">
            <a:avLst/>
          </a:prstGeom>
          <a:effectLst>
            <a:outerShdw dir="3600000" dist="142415" blurRad="331888">
              <a:srgbClr val="C2C2C2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20700" y="-368300"/>
            <a:ext cx="5575300" cy="11023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2730500"/>
            <a:ext cx="38227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</a:p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관리자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000" y="4406900"/>
            <a:ext cx="36068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이미지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정보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조회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삭제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33600" y="2438400"/>
            <a:ext cx="927100" cy="5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95500" y="1638300"/>
            <a:ext cx="2895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ko-KR" sz="4400" b="false" i="false" u="none" strike="noStrike" spc="-100">
                <a:solidFill>
                  <a:srgbClr val="111827"/>
                </a:solidFill>
                <a:ea typeface="Pretendard Black"/>
              </a:rPr>
              <a:t>목차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5500" y="3289300"/>
            <a:ext cx="65913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2451100" y="3543300"/>
            <a:ext cx="15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4381500"/>
            <a:ext cx="65913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451100" y="4597400"/>
            <a:ext cx="20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5473700"/>
            <a:ext cx="65913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2451100" y="5702300"/>
            <a:ext cx="20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65786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2451100" y="6794500"/>
            <a:ext cx="20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700" y="35433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기획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배경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 &amp;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목표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기획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배경과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목표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3700" y="4597400"/>
            <a:ext cx="4965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개발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일정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상세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3700" y="57023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아키텍처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Light"/>
              </a:rPr>
              <a:t> | 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Regular"/>
              </a:rPr>
              <a:t>시스템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Regular"/>
              </a:rPr>
              <a:t>아키텍처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Regular"/>
              </a:rPr>
              <a:t>한눈에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Regular"/>
              </a:rPr>
              <a:t>보기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61500" y="32893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48800" y="43815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9804400" y="3505200"/>
            <a:ext cx="22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6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54737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71800" y="7797800"/>
            <a:ext cx="7239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817100" y="4610100"/>
            <a:ext cx="22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0" y="35052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차별점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우리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프로젝트의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비밀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무기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0" y="46101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시연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영상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최종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영상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61500" y="65786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25" id="25"/>
          <p:cNvSpPr txBox="true"/>
          <p:nvPr/>
        </p:nvSpPr>
        <p:spPr>
          <a:xfrm rot="0">
            <a:off x="9817100" y="6756400"/>
            <a:ext cx="22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99700" y="67818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개발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후기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마무리하며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33700" y="6794500"/>
            <a:ext cx="570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설계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자료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요구사항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정의서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/ ERD / UML /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화면설계서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7721600"/>
            <a:ext cx="6578600" cy="812800"/>
          </a:xfrm>
          <a:prstGeom prst="rect">
            <a:avLst/>
          </a:prstGeom>
          <a:effectLst>
            <a:outerShdw dir="2700000" dist="18621" blurRad="12969">
              <a:srgbClr val="000000">
                <a:alpha val="2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2489200" y="7950200"/>
            <a:ext cx="190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1800" y="7950200"/>
            <a:ext cx="570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메인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기능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그룹메이트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다이어리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04400" y="5689600"/>
            <a:ext cx="22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Bold"/>
              </a:rPr>
              <a:t>8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0" y="5689600"/>
            <a:ext cx="433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기대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338E3"/>
                </a:solidFill>
                <a:ea typeface="Pretendard Bold"/>
              </a:rPr>
              <a:t>효과</a:t>
            </a: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우리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서비스와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함께라면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99100" y="2057400"/>
            <a:ext cx="12331700" cy="6172200"/>
          </a:xfrm>
          <a:prstGeom prst="rect">
            <a:avLst/>
          </a:prstGeom>
          <a:effectLst>
            <a:outerShdw dir="3600000" dist="142345" blurRad="331562">
              <a:srgbClr val="C2C2C2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000" y="4406900"/>
            <a:ext cx="36068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이미지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메이트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정보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 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그룹원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목록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조회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삭제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2730500"/>
            <a:ext cx="38227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그룹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메이트</a:t>
            </a:r>
          </a:p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 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관리자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페이지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31700" cy="6172200"/>
          </a:xfrm>
          <a:prstGeom prst="rect">
            <a:avLst/>
          </a:prstGeom>
          <a:effectLst>
            <a:outerShdw dir="3600000" dist="142345" blurRad="331562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36068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월간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달력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  <a:b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</a:b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등록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가이드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영상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데이터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기반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통계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차트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1549400"/>
            <a:ext cx="12331700" cy="7251700"/>
          </a:xfrm>
          <a:prstGeom prst="rect">
            <a:avLst/>
          </a:prstGeom>
          <a:effectLst>
            <a:outerShdw dir="3600000" dist="167414" blurRad="458630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다이어리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루틴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등록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36068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월간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달력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  <a:b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</a:b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등록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가이드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영상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데이터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기반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통계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차트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31700" cy="6172200"/>
          </a:xfrm>
          <a:prstGeom prst="rect">
            <a:avLst/>
          </a:prstGeom>
          <a:effectLst>
            <a:outerShdw dir="3600000" dist="142345" blurRad="331562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975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다이어리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-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가이드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영상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36068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월간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달력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CRUD</a:t>
            </a:r>
            <a:b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</a:b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루틴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등록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가이드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영상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모달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데이터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기반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통계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차트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48300" y="2032000"/>
            <a:ext cx="12458700" cy="6235700"/>
          </a:xfrm>
          <a:prstGeom prst="rect">
            <a:avLst/>
          </a:prstGeom>
          <a:effectLst>
            <a:outerShdw dir="3600000" dist="143788" blurRad="338319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알림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36068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드롭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박스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해당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내용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'x'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버튼으로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삭제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배지에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알림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개수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반응형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출력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11800" y="1816100"/>
            <a:ext cx="12280900" cy="6642100"/>
          </a:xfrm>
          <a:prstGeom prst="rect">
            <a:avLst/>
          </a:prstGeom>
          <a:effectLst>
            <a:outerShdw dir="3600000" dist="153354" blurRad="384829">
              <a:srgbClr val="C2C2C2">
                <a:alpha val="3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0" y="1600200"/>
            <a:ext cx="1917700" cy="1346200"/>
          </a:xfrm>
          <a:prstGeom prst="rect">
            <a:avLst/>
          </a:prstGeom>
          <a:effectLst>
            <a:outerShdw dir="3840000" dist="51693" blurRad="22487">
              <a:srgbClr val="595959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프로필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수정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3594100"/>
            <a:ext cx="3606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드롭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박스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2057400"/>
            <a:ext cx="12331700" cy="6172200"/>
          </a:xfrm>
          <a:prstGeom prst="rect">
            <a:avLst/>
          </a:prstGeom>
          <a:effectLst>
            <a:outerShdw dir="3600000" dist="142345" blurRad="331562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프로필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수정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36068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프로필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이미지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닉네임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비밀번호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수정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및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유효성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검사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회원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탈퇴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90400" y="-2578100"/>
            <a:ext cx="5918200" cy="8839200"/>
          </a:xfrm>
          <a:prstGeom prst="rect">
            <a:avLst/>
          </a:prstGeom>
          <a:effectLst>
            <a:outerShdw dir="2520000" dist="136632" blurRad="305479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홈페이지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40386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/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두가지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버전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랜딩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화면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접근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불가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콘텐츠들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미리보기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11800" y="1384300"/>
            <a:ext cx="7467600" cy="11201400"/>
          </a:xfrm>
          <a:prstGeom prst="rect">
            <a:avLst/>
          </a:prstGeom>
          <a:effectLst>
            <a:outerShdw dir="21060000" dist="114805" blurRad="485272">
              <a:srgbClr val="C2C2C2">
                <a:alpha val="30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24500" y="546100"/>
            <a:ext cx="3810000" cy="596900"/>
          </a:xfrm>
          <a:prstGeom prst="rect">
            <a:avLst/>
          </a:prstGeom>
          <a:effectLst>
            <a:outerShdw dir="2700000" dist="13655" blurRad="6974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791200" y="723900"/>
            <a:ext cx="546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6A54FF"/>
                </a:solidFill>
                <a:latin typeface="Pretendard Bold"/>
              </a:rPr>
              <a:t>Ver.1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1900" y="723900"/>
            <a:ext cx="3175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비로그인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시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랜딩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홈페이지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화면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90400" y="-2603500"/>
            <a:ext cx="5918200" cy="9410700"/>
          </a:xfrm>
          <a:prstGeom prst="rect">
            <a:avLst/>
          </a:prstGeom>
          <a:effectLst>
            <a:outerShdw dir="2520000" dist="136632" blurRad="305479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홈페이지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3594100"/>
            <a:ext cx="40386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/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두가지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버전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랜딩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화면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비로그인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접근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불가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,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로그인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페이지로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-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메인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콘텐츠들</a:t>
            </a:r>
            <a:r>
              <a:rPr lang="en-US" sz="2000" b="false" i="false" u="none" strike="noStrike">
                <a:solidFill>
                  <a:srgbClr val="EEEEEE"/>
                </a:solidFill>
                <a:latin typeface="Pretendard Thin"/>
              </a:rPr>
              <a:t> </a:t>
            </a:r>
            <a:r>
              <a:rPr lang="ko-KR" sz="2000" b="false" i="false" u="none" strike="noStrike">
                <a:solidFill>
                  <a:srgbClr val="EEEEEE"/>
                </a:solidFill>
                <a:ea typeface="Pretendard Thin"/>
              </a:rPr>
              <a:t>미리보기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11800" y="1384300"/>
            <a:ext cx="7454900" cy="11836400"/>
          </a:xfrm>
          <a:prstGeom prst="rect">
            <a:avLst/>
          </a:prstGeom>
          <a:effectLst>
            <a:outerShdw dir="21060000" dist="114659" blurRad="484034">
              <a:srgbClr val="C2C2C2">
                <a:alpha val="30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24500" y="546100"/>
            <a:ext cx="3810000" cy="596900"/>
          </a:xfrm>
          <a:prstGeom prst="rect">
            <a:avLst/>
          </a:prstGeom>
          <a:effectLst>
            <a:outerShdw dir="2700000" dist="13655" blurRad="6974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791200" y="723900"/>
            <a:ext cx="546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6A54FF"/>
                </a:solidFill>
                <a:latin typeface="Pretendard Bold"/>
              </a:rPr>
              <a:t>Ver.2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1900" y="723900"/>
            <a:ext cx="3175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Regular"/>
              </a:rPr>
              <a:t>|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 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로그인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시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랜딩</a:t>
            </a:r>
            <a:r>
              <a:rPr lang="en-US" sz="14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111827"/>
                </a:solidFill>
                <a:ea typeface="Pretendard Regular"/>
              </a:rPr>
              <a:t>홈페이지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26100" y="3276600"/>
            <a:ext cx="7340600" cy="557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20300" y="990600"/>
            <a:ext cx="7975600" cy="8382000"/>
          </a:xfrm>
          <a:prstGeom prst="rect">
            <a:avLst/>
          </a:prstGeom>
          <a:effectLst>
            <a:outerShdw dir="3600000" dist="183944" blurRad="553666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차별점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400" y="2565400"/>
            <a:ext cx="38227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GPT API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맞춤</a:t>
            </a: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추천</a:t>
            </a: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6100" y="2870200"/>
            <a:ext cx="571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3E4067"/>
                </a:solidFill>
                <a:latin typeface="Pretendard SemiBold"/>
              </a:rPr>
              <a:t>.js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0300" y="596900"/>
            <a:ext cx="224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3E4067"/>
                </a:solidFill>
                <a:latin typeface="Pretendard SemiBold"/>
              </a:rPr>
              <a:t>.java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794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기획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배경</a:t>
            </a:r>
          </a:p>
          <a:p>
            <a:pPr algn="l" lvl="0">
              <a:lnSpc>
                <a:spcPct val="91300"/>
              </a:lnSpc>
            </a:pP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&amp;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목표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45200" y="2527300"/>
            <a:ext cx="11404600" cy="7086600"/>
          </a:xfrm>
          <a:prstGeom prst="rect">
            <a:avLst/>
          </a:prstGeom>
          <a:effectLst>
            <a:outerShdw dir="2700000" dist="163397" blurRad="312058">
              <a:srgbClr val="595959">
                <a:alpha val="1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18300" y="40005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18300" y="49276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7150100" y="42037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SNS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운동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확산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31000" y="3251200"/>
            <a:ext cx="4229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en-US" sz="2800" b="false" i="false" u="none" strike="noStrike">
                <a:solidFill>
                  <a:srgbClr val="6A54FF"/>
                </a:solidFill>
                <a:ea typeface="Pretendard Bold"/>
              </a:rPr>
              <a:t>❶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운동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트렌드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변화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50100" y="51308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건강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관리에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관심도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40005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49276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2382500" y="42037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소셜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50700" y="3251200"/>
            <a:ext cx="4229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en-US" sz="2800" b="false" i="false" u="none" strike="noStrike">
                <a:solidFill>
                  <a:srgbClr val="6A54FF"/>
                </a:solidFill>
                <a:ea typeface="Pretendard Bold"/>
              </a:rPr>
              <a:t>❷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기존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어플의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한계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2500" y="51308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운동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메이트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매칭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부재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45200" y="927100"/>
            <a:ext cx="11404600" cy="1066800"/>
          </a:xfrm>
          <a:prstGeom prst="rect">
            <a:avLst/>
          </a:prstGeom>
          <a:effectLst>
            <a:outerShdw dir="2700000" dist="41161" blurRad="14258">
              <a:srgbClr val="000000">
                <a:alpha val="1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8140700" y="1231900"/>
            <a:ext cx="81026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단순한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운동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기록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ea typeface="Pretendard Medium"/>
              </a:rPr>
              <a:t>종합적인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ea typeface="Pretendard Medium"/>
              </a:rPr>
              <a:t>피트니스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ea typeface="Pretendard Medium"/>
              </a:rPr>
              <a:t>소셜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FF6DB"/>
                </a:highlight>
                <a:ea typeface="Pretendard Medium"/>
              </a:rPr>
              <a:t>플랫폼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으로서의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역할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1000" y="1257300"/>
            <a:ext cx="129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A54FF"/>
                </a:solidFill>
                <a:latin typeface="Pretendard Black"/>
              </a:rPr>
              <a:t>GOALS.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6565900"/>
            <a:ext cx="1689100" cy="508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921500" y="6616700"/>
            <a:ext cx="1333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NEEDS.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0300" y="6642100"/>
            <a:ext cx="7099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위와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같은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배경에서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'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땀담다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'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는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아래와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같은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시장의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니즈를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70196"/>
                  </a:srgbClr>
                </a:solidFill>
                <a:ea typeface="Pretendard Medium"/>
              </a:rPr>
              <a:t>파악했습니다</a:t>
            </a:r>
            <a:r>
              <a:rPr lang="en-US" sz="1900" b="false" i="false" u="none" strike="noStrike">
                <a:solidFill>
                  <a:srgbClr val="000000">
                    <a:alpha val="70196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50300" y="7277100"/>
            <a:ext cx="66802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소셜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요소가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강화된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운동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플랫폼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필요</a:t>
            </a:r>
          </a:p>
          <a:p>
            <a:pPr algn="l" lvl="0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운동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메이트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매칭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서비스에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수요</a:t>
            </a:r>
          </a:p>
          <a:p>
            <a:pPr algn="l" lvl="0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지속적인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운동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동기부여를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위한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커뮤니티</a:t>
            </a:r>
            <a:r>
              <a:rPr lang="en-US" sz="24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필요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78500" y="2146300"/>
            <a:ext cx="11772900" cy="6019800"/>
          </a:xfrm>
          <a:prstGeom prst="rect">
            <a:avLst/>
          </a:prstGeom>
          <a:effectLst>
            <a:outerShdw dir="3600000" dist="138949" blurRad="315929">
              <a:srgbClr val="C2C2C2">
                <a:alpha val="30000"/>
              </a:srgbClr>
            </a:outerShdw>
          </a:effectLst>
        </p:spPr>
      </p:pic>
      <p:pic>
        <p:nvPicPr>
          <p:cNvPr name="Picture 5" id="5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5778500" y="2146300"/>
            <a:ext cx="11772900" cy="6019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20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차별점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400" y="2565400"/>
            <a:ext cx="38227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GPT API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맞춤</a:t>
            </a: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추천</a:t>
            </a:r>
            <a:r>
              <a:rPr lang="en-US" sz="3400" b="false" i="false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EEEEEE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9000" y="1028700"/>
            <a:ext cx="5029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AI 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맞춤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루틴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생성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 (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영상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재생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92600" y="812800"/>
            <a:ext cx="12852400" cy="7988300"/>
          </a:xfrm>
          <a:prstGeom prst="rect">
            <a:avLst/>
          </a:prstGeom>
          <a:effectLst>
            <a:outerShdw dir="3600000" dist="184439" blurRad="556649">
              <a:srgbClr val="C2C2C2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4292600" y="812800"/>
            <a:ext cx="12852400" cy="7988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6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NO. 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시연</a:t>
            </a:r>
            <a:r>
              <a:rPr lang="en-US" sz="6000" b="false" i="false" u="none" strike="noStrike" spc="-100">
                <a:solidFill>
                  <a:srgbClr val="272727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2565400"/>
            <a:ext cx="38227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프로젝트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전체</a:t>
            </a:r>
          </a:p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플로우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확인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" y="3111500"/>
            <a:ext cx="5080000" cy="6172200"/>
          </a:xfrm>
          <a:prstGeom prst="rect">
            <a:avLst/>
          </a:prstGeom>
          <a:effectLst>
            <a:outerShdw dir="3600000" dist="117132" blurRad="224505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366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NO. 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기대</a:t>
            </a:r>
            <a:r>
              <a:rPr lang="en-US" sz="6000" b="false" i="false" u="none" strike="noStrike" spc="-100">
                <a:solidFill>
                  <a:srgbClr val="272727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2438400"/>
            <a:ext cx="3822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'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땀담다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' 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와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함께라면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?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12000"/>
          </a:blip>
          <a:stretch>
            <a:fillRect/>
          </a:stretch>
        </p:blipFill>
        <p:spPr>
          <a:xfrm rot="0">
            <a:off x="12433300" y="2057400"/>
            <a:ext cx="4597400" cy="297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12000"/>
          </a:blip>
          <a:stretch>
            <a:fillRect/>
          </a:stretch>
        </p:blipFill>
        <p:spPr>
          <a:xfrm rot="0">
            <a:off x="7658100" y="2057400"/>
            <a:ext cx="4597400" cy="297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12000"/>
          </a:blip>
          <a:stretch>
            <a:fillRect/>
          </a:stretch>
        </p:blipFill>
        <p:spPr>
          <a:xfrm rot="0">
            <a:off x="12446000" y="5257800"/>
            <a:ext cx="4597400" cy="297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12000"/>
          </a:blip>
          <a:stretch>
            <a:fillRect/>
          </a:stretch>
        </p:blipFill>
        <p:spPr>
          <a:xfrm rot="0">
            <a:off x="7658100" y="5257800"/>
            <a:ext cx="4597400" cy="297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30200" y="24384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0" y="24384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56388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0" y="5638800"/>
            <a:ext cx="571500" cy="571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839700" y="25273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100" b="false" i="false" u="none" strike="noStrike" spc="-100">
                <a:solidFill>
                  <a:srgbClr val="6B63E0"/>
                </a:solidFill>
                <a:latin typeface="Pretendard Regular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51800" y="25273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100" b="false" i="false" u="none" strike="noStrike" spc="-100">
                <a:solidFill>
                  <a:srgbClr val="6B63E0"/>
                </a:solidFill>
                <a:latin typeface="Pretendard Regular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52400" y="57150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100" b="false" i="false" u="none" strike="noStrike" spc="-100">
                <a:solidFill>
                  <a:srgbClr val="6B63E0"/>
                </a:solidFill>
                <a:latin typeface="Pretendard Regular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64500" y="5715000"/>
            <a:ext cx="952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100" b="false" i="false" u="none" strike="noStrike" spc="-100">
                <a:solidFill>
                  <a:srgbClr val="6B63E0"/>
                </a:solidFill>
                <a:latin typeface="Pretendard Regular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5600" y="32131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기반의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측정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7700" y="32131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효율적인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루틴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관리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55600" y="6400800"/>
            <a:ext cx="3467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AI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루틴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80400" y="6400800"/>
            <a:ext cx="3352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운동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메이트와</a:t>
            </a:r>
            <a:r>
              <a:rPr lang="en-US" sz="3000" b="false" i="false" u="none" strike="noStrike">
                <a:solidFill>
                  <a:srgbClr val="6B63E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B63E0"/>
                </a:solidFill>
                <a:ea typeface="Pretendard SemiBold"/>
              </a:rPr>
              <a:t>교류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55600" y="3860800"/>
            <a:ext cx="4025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유저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데이터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기반의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운동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성과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측정으로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동기부여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강화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67700" y="3860800"/>
            <a:ext cx="4025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체계적인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운동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루틴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관리로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운동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효율성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증가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55600" y="7061200"/>
            <a:ext cx="4025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AI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의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루틴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추천으로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입문자의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진입장벽이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낮아짐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80400" y="7061200"/>
            <a:ext cx="4025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같은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목표를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가진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운동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메이트와의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소통으로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소속감</a:t>
            </a:r>
            <a:r>
              <a:rPr lang="en-US" sz="1800" b="false" i="false" u="none" strike="noStrike">
                <a:solidFill>
                  <a:srgbClr val="0F1923"/>
                </a:solidFill>
                <a:latin typeface="Pretendard ExtraLight"/>
              </a:rPr>
              <a:t> </a:t>
            </a:r>
            <a:r>
              <a:rPr lang="ko-KR" sz="1800" b="false" i="false" u="none" strike="noStrike">
                <a:solidFill>
                  <a:srgbClr val="0F1923"/>
                </a:solidFill>
                <a:ea typeface="Pretendard ExtraLight"/>
              </a:rPr>
              <a:t>형성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66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NO.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66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개발</a:t>
            </a:r>
            <a:r>
              <a:rPr lang="en-US" sz="6000" b="false" i="false" u="none" strike="noStrike" spc="-100">
                <a:solidFill>
                  <a:srgbClr val="272727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272727"/>
                </a:solidFill>
                <a:ea typeface="Pretendard Black"/>
              </a:rPr>
              <a:t>후기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2438400"/>
            <a:ext cx="477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프로젝트를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 </a:t>
            </a:r>
            <a:r>
              <a:rPr lang="ko-KR" sz="3400" b="false" i="false" u="none" strike="noStrike">
                <a:solidFill>
                  <a:srgbClr val="6B63E0"/>
                </a:solidFill>
                <a:ea typeface="Pretendard ExtraBold"/>
              </a:rPr>
              <a:t>마치며</a:t>
            </a:r>
            <a:r>
              <a:rPr lang="en-US" sz="3400" b="false" i="false" u="none" strike="noStrike">
                <a:solidFill>
                  <a:srgbClr val="6B63E0"/>
                </a:solidFill>
                <a:latin typeface="Pretendard ExtraBold"/>
              </a:rPr>
              <a:t>..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02300" y="1625600"/>
            <a:ext cx="11404600" cy="7086600"/>
          </a:xfrm>
          <a:prstGeom prst="rect">
            <a:avLst/>
          </a:prstGeom>
          <a:effectLst>
            <a:outerShdw dir="2700000" dist="163397" blurRad="312058">
              <a:srgbClr val="595959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88100" y="30734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88100" y="40259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6819900" y="32766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소셜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0800" y="2324100"/>
            <a:ext cx="4229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추가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구현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6A54FF"/>
                </a:solidFill>
                <a:ea typeface="Pretendard Bold"/>
              </a:rPr>
              <a:t>예정</a:t>
            </a:r>
            <a:r>
              <a:rPr lang="en-US" sz="2800" b="false" i="false" u="none" strike="noStrike">
                <a:solidFill>
                  <a:srgbClr val="6A54FF"/>
                </a:solidFill>
                <a:latin typeface="Pretendard Bold"/>
              </a:rPr>
              <a:t>..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9900" y="42164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아이디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00800" y="5854700"/>
            <a:ext cx="1689100" cy="508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578600" y="5905500"/>
            <a:ext cx="1333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느낀점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8700" y="5905500"/>
            <a:ext cx="75057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페어와의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협업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과정에서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발생한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이견을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건설적으로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토론하고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b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</a:b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해결하며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더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나은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서비스를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구현할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있었습니다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또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, Restful API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와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Vue.js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활용한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풀스텍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경험을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웹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어플리케이션의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전체적인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아키텍처에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이해도를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높일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있었습니다</a:t>
            </a:r>
            <a:r>
              <a:rPr lang="en-US" sz="22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80800" y="40259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11912600" y="41910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Vue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정리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80800" y="3073400"/>
            <a:ext cx="4699000" cy="787400"/>
          </a:xfrm>
          <a:prstGeom prst="rect">
            <a:avLst/>
          </a:prstGeom>
          <a:effectLst>
            <a:outerShdw dir="5400000" dist="24410" blurRad="7051">
              <a:srgbClr val="787878">
                <a:alpha val="17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1912600" y="3276600"/>
            <a:ext cx="3835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그룹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단위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6604000"/>
            <a:ext cx="46990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2082800" y="2984500"/>
            <a:ext cx="4826000" cy="254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DDam</a:t>
            </a:r>
          </a:p>
          <a:p>
            <a:pPr algn="l" lvl="0">
              <a:lnSpc>
                <a:spcPct val="91300"/>
              </a:lnSpc>
            </a:pP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Dam </a:t>
            </a:r>
            <a:r>
              <a:rPr lang="en-US" sz="8000" b="false" i="false" u="none" strike="noStrike" spc="-100">
                <a:solidFill>
                  <a:srgbClr val="272727"/>
                </a:solidFill>
                <a:latin typeface="Pretendard Black"/>
              </a:rPr>
              <a:t>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2800" y="2552700"/>
            <a:ext cx="458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땀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흘리는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사람들을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위한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헬스</a:t>
            </a:r>
            <a:r>
              <a:rPr lang="en-US" sz="22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62626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2800" y="5537200"/>
            <a:ext cx="4813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200" b="false" i="false" u="none" strike="noStrike" spc="-100">
                <a:solidFill>
                  <a:srgbClr val="6B63E0"/>
                </a:solidFill>
                <a:latin typeface="Pretendard ExtraBold"/>
              </a:rPr>
              <a:t>: </a:t>
            </a:r>
            <a:r>
              <a:rPr lang="ko-KR" sz="7200" b="false" i="false" u="none" strike="noStrike" spc="-100">
                <a:solidFill>
                  <a:srgbClr val="6B63E0"/>
                </a:solidFill>
                <a:ea typeface="Pretendard ExtraBold"/>
              </a:rPr>
              <a:t>땀을</a:t>
            </a:r>
            <a:r>
              <a:rPr lang="en-US" sz="7200" b="false" i="false" u="none" strike="noStrike" spc="-100">
                <a:solidFill>
                  <a:srgbClr val="6B63E0"/>
                </a:solidFill>
                <a:latin typeface="Pretendard ExtraBold"/>
              </a:rPr>
              <a:t> </a:t>
            </a:r>
            <a:r>
              <a:rPr lang="ko-KR" sz="7200" b="false" i="false" u="none" strike="noStrike" spc="-100">
                <a:solidFill>
                  <a:srgbClr val="6B63E0"/>
                </a:solidFill>
                <a:ea typeface="Pretendard ExtraBold"/>
              </a:rPr>
              <a:t>담다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4200" y="5575300"/>
            <a:ext cx="4495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6B63E0"/>
                </a:solidFill>
                <a:ea typeface="Pretendard ExtraBold"/>
              </a:rPr>
              <a:t>감사합니다</a:t>
            </a:r>
            <a:r>
              <a:rPr lang="en-US" sz="7200" b="false" i="false" u="none" strike="noStrike" spc="-100">
                <a:solidFill>
                  <a:srgbClr val="6B63E0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개발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일정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000" y="1028700"/>
            <a:ext cx="5029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상세</a:t>
            </a:r>
            <a:r>
              <a:rPr lang="en-US" sz="3400" b="false" i="false" u="none" strike="noStrike">
                <a:solidFill>
                  <a:srgbClr val="111827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111827"/>
                </a:solidFill>
                <a:ea typeface="Pretendard Bold"/>
              </a:rPr>
              <a:t>일정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56300" y="2082800"/>
            <a:ext cx="11455400" cy="7175500"/>
          </a:xfrm>
          <a:prstGeom prst="rect">
            <a:avLst/>
          </a:prstGeom>
          <a:effectLst>
            <a:outerShdw dir="2700000" dist="165519" blurRad="320219">
              <a:srgbClr val="595959">
                <a:alpha val="1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3048000"/>
            <a:ext cx="114554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4432300"/>
            <a:ext cx="11455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5816600"/>
            <a:ext cx="114554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7200900"/>
            <a:ext cx="114554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8585200"/>
            <a:ext cx="11455400" cy="698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604000" y="32258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1500" y="3225800"/>
            <a:ext cx="6502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유저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유효성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프로필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JWT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로직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24200" y="32258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BE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9100" y="2387600"/>
            <a:ext cx="584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ko-KR" sz="2100" b="false" i="false" u="none" strike="noStrike">
                <a:solidFill>
                  <a:srgbClr val="AFAFAF"/>
                </a:solidFill>
                <a:ea typeface="Pretendard Regular"/>
              </a:rPr>
              <a:t>날짜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91500" y="2387600"/>
            <a:ext cx="4318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AFAFAF"/>
                </a:solidFill>
                <a:ea typeface="Pretendard Regular"/>
              </a:rPr>
              <a:t>상세</a:t>
            </a:r>
            <a:r>
              <a:rPr lang="en-US" sz="2100" b="false" i="false" u="none" strike="noStrike">
                <a:solidFill>
                  <a:srgbClr val="AFAFA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AFAFAF"/>
                </a:solidFill>
                <a:ea typeface="Pretendard Regular"/>
              </a:rPr>
              <a:t>구현</a:t>
            </a:r>
            <a:r>
              <a:rPr lang="en-US" sz="2100" b="false" i="false" u="none" strike="noStrike">
                <a:solidFill>
                  <a:srgbClr val="AFAFA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AFAFAF"/>
                </a:solidFill>
                <a:ea typeface="Pretendard Regular"/>
              </a:rPr>
              <a:t>내용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98800" y="2387600"/>
            <a:ext cx="93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AFAFAF"/>
                </a:solidFill>
                <a:ea typeface="Pretendard Regular"/>
              </a:rPr>
              <a:t>구분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91500" y="3911600"/>
            <a:ext cx="6654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CRUD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24200" y="39116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BE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1500" y="4597400"/>
            <a:ext cx="6261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다이어리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유저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알림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24200" y="45974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BE/FE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91500" y="5283200"/>
            <a:ext cx="6502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&amp;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그룹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24200" y="52832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BE/FE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91500" y="5981700"/>
            <a:ext cx="7480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AI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루틴추가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마이페이지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24200" y="59817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BE/FE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04000" y="39116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11/18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0" y="45974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11/19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04000" y="52959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04000" y="59817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04000" y="66675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04000" y="73660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4000" y="80645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04000" y="8750300"/>
            <a:ext cx="927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AFAFAF"/>
                </a:solidFill>
                <a:latin typeface="Pretendard Medium"/>
              </a:rPr>
              <a:t>11/25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91500" y="6667500"/>
            <a:ext cx="7010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그룹메이트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모집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91500" y="7366000"/>
            <a:ext cx="7962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다이어리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영상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모달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차트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내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그룹메이트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91500" y="8039100"/>
            <a:ext cx="6883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AI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답변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모달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알림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모달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홈페이지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구현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91500" y="8737600"/>
            <a:ext cx="5969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DB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정리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더미데이터</a:t>
            </a:r>
            <a:r>
              <a:rPr lang="en-US" sz="2000" b="false" i="false" u="none" strike="noStrike">
                <a:solidFill>
                  <a:srgbClr val="111827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111827"/>
                </a:solidFill>
                <a:ea typeface="Pretendard Regular"/>
              </a:rPr>
              <a:t>추가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24200" y="66675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FE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824200" y="73533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FE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824200" y="80391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FE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824200" y="8737600"/>
            <a:ext cx="104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338E3"/>
                </a:solidFill>
                <a:latin typeface="Pretendard Bold"/>
              </a:rPr>
              <a:t>-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아키텍처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3100" y="812800"/>
            <a:ext cx="12026900" cy="8483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54600" y="1193800"/>
            <a:ext cx="13233400" cy="8394700"/>
          </a:xfrm>
          <a:prstGeom prst="rect">
            <a:avLst/>
          </a:prstGeom>
          <a:effectLst>
            <a:outerShdw dir="3600000" dist="193609" blurRad="613382">
              <a:srgbClr val="C2C2C2">
                <a:alpha val="3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1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)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요구사항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정의서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64200" y="622300"/>
            <a:ext cx="10083800" cy="4914900"/>
          </a:xfrm>
          <a:prstGeom prst="rect">
            <a:avLst/>
          </a:prstGeom>
          <a:effectLst>
            <a:outerShdw dir="3600000" dist="113458" blurRad="210642">
              <a:srgbClr val="C2C2C2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07500" y="5727700"/>
            <a:ext cx="8572500" cy="4089400"/>
          </a:xfrm>
          <a:prstGeom prst="rect">
            <a:avLst/>
          </a:prstGeom>
          <a:effectLst>
            <a:outerShdw dir="3600000" dist="94349" blurRad="145664">
              <a:srgbClr val="C2C2C2">
                <a:alpha val="3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1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)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요구사항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F9FAFB"/>
                </a:solidFill>
                <a:ea typeface="Pretendard SemiBold"/>
              </a:rPr>
              <a:t>정의서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64200" y="8140700"/>
            <a:ext cx="30226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홈페이지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 (</a:t>
            </a: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메인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)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다이어리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페이지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게시판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페이지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그룹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메이트</a:t>
            </a:r>
            <a:r>
              <a:rPr lang="en-US" sz="2000" b="false" i="false" u="none" strike="noStrike">
                <a:solidFill>
                  <a:srgbClr val="6D768B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6D768B"/>
                </a:solidFill>
                <a:ea typeface="Pretendard Medium"/>
              </a:rPr>
              <a:t>페이지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100" y="-368300"/>
            <a:ext cx="5334000" cy="11023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270000"/>
            <a:ext cx="3771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설계</a:t>
            </a:r>
            <a:r>
              <a:rPr lang="en-US" sz="6000" b="false" i="false" u="none" strike="noStrike" spc="-100">
                <a:solidFill>
                  <a:srgbClr val="F9FAFB"/>
                </a:solidFill>
                <a:latin typeface="Pretendard Black"/>
              </a:rPr>
              <a:t> </a:t>
            </a:r>
            <a:r>
              <a:rPr lang="ko-KR" sz="6000" b="false" i="false" u="none" strike="noStrike" spc="-100">
                <a:solidFill>
                  <a:srgbClr val="F9FAFB"/>
                </a:solidFill>
                <a:ea typeface="Pretendard Black"/>
              </a:rPr>
              <a:t>자료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18200" y="812800"/>
            <a:ext cx="11671300" cy="899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8255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F9FAFB"/>
                </a:solidFill>
                <a:latin typeface="Pretendard Bold"/>
              </a:rPr>
              <a:t>NO.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2692400"/>
            <a:ext cx="3822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2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)</a:t>
            </a:r>
            <a:r>
              <a:rPr lang="en-US" sz="3400" b="false" i="false" u="none" strike="noStrike">
                <a:solidFill>
                  <a:srgbClr val="F9FAFB"/>
                </a:solidFill>
                <a:latin typeface="Pretendard SemiBold"/>
              </a:rPr>
              <a:t> ERD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